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36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F9F095-BD6C-41F6-5286-D4533B2CD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B57C926-B1EC-4AF1-BF23-1209D5730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C134A8-E160-1919-23C2-F1A5F2F5B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341B-9F25-460C-9977-57389FDAC423}" type="datetimeFigureOut">
              <a:rPr lang="en-IN" smtClean="0"/>
              <a:pPr/>
              <a:t>06-02-2024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8A0C74-03E8-865D-67FF-474833192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4FE40E-794F-065D-EE84-E4E5DDAE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40CE-E93A-4294-BD4D-D68043499F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28250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50CBDC-2337-B420-5A5B-5361F6C8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8DA62C1-0BA7-3C5B-4DB8-F541E4B0D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CC0D19-1E08-8E3C-49E8-399FB11E7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341B-9F25-460C-9977-57389FDAC423}" type="datetimeFigureOut">
              <a:rPr lang="en-IN" smtClean="0"/>
              <a:pPr/>
              <a:t>06-02-2024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416296-776F-3A53-8249-F311B823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3F4E71-03CB-9570-F102-1A9D7F76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40CE-E93A-4294-BD4D-D68043499F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62204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F086975-1543-B4C7-84B7-2EE4827356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B791BC-CBAB-ED5C-06A6-A21399730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33CC04-2703-C2E3-1B9B-8ADA0EAF8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341B-9F25-460C-9977-57389FDAC423}" type="datetimeFigureOut">
              <a:rPr lang="en-IN" smtClean="0"/>
              <a:pPr/>
              <a:t>06-02-2024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C5D50E-7E18-6467-2C33-60660A8A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31D413-494F-DB46-8F4C-5A08B5708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40CE-E93A-4294-BD4D-D68043499F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3535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3C74D6-DEBD-B3AA-DEFC-DE7A6AC26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2CB55E-F859-44E4-7922-FC33DB316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560393-A90D-B358-AF1F-DB17A3769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341B-9F25-460C-9977-57389FDAC423}" type="datetimeFigureOut">
              <a:rPr lang="en-IN" smtClean="0"/>
              <a:pPr/>
              <a:t>06-02-2024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16AE03-786D-5D1D-561E-7D175B133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1452E6-9D26-B9DD-15BB-0AEDC9EF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40CE-E93A-4294-BD4D-D68043499F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4025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71D425-C6A9-F580-C403-A9654E7A2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1103AC0-9B9A-09DB-E458-C79551652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B32117-75E0-E110-7ED8-1707BCCB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341B-9F25-460C-9977-57389FDAC423}" type="datetimeFigureOut">
              <a:rPr lang="en-IN" smtClean="0"/>
              <a:pPr/>
              <a:t>06-02-2024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D99277-FBAC-B79F-68D3-35AA6A27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75F96E-D610-369B-4030-29387339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40CE-E93A-4294-BD4D-D68043499F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23660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B71054-87CE-9D8E-E37C-5C4259AD8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76C2BF-8DF9-9BA7-EF81-342E56E014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B68EEAD-13AF-A079-F986-74C4D7871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F95D86A-81CE-D5B6-33EC-35690C2D7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341B-9F25-460C-9977-57389FDAC423}" type="datetimeFigureOut">
              <a:rPr lang="en-IN" smtClean="0"/>
              <a:pPr/>
              <a:t>06-02-2024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E2EEA20-952B-2D07-2CCD-CB7E4B518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294B6F7-4EB3-20D0-B374-98A30232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40CE-E93A-4294-BD4D-D68043499F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21154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072FCC-FE10-382E-B44B-2A0432876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5241A7-ECA3-D2CF-F20E-E87C151BC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B893286-9534-4943-CD51-5EA06017E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87A97F0-5EDA-099B-437F-8C094A365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C5F2661-017E-C8FE-74CF-6F779CC7CA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1885E2D-B962-19F1-80A2-148DFEDB6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341B-9F25-460C-9977-57389FDAC423}" type="datetimeFigureOut">
              <a:rPr lang="en-IN" smtClean="0"/>
              <a:pPr/>
              <a:t>06-02-2024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F95B738-D55F-A000-950A-6F7B66405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65F7813-E11B-C1E9-3ECB-A0899CD0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40CE-E93A-4294-BD4D-D68043499F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5553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73FC3F-8ADB-2B77-5E6E-BF18BDD22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318BC66-F0C8-5B99-56F4-ECD7A5BF7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341B-9F25-460C-9977-57389FDAC423}" type="datetimeFigureOut">
              <a:rPr lang="en-IN" smtClean="0"/>
              <a:pPr/>
              <a:t>06-02-2024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17EB022-68C7-A7D9-D797-AA10F5465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081A642-3951-6038-C4F3-B07B4822E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40CE-E93A-4294-BD4D-D68043499F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8375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F55664E-F795-A966-56A4-03DE87B9B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341B-9F25-460C-9977-57389FDAC423}" type="datetimeFigureOut">
              <a:rPr lang="en-IN" smtClean="0"/>
              <a:pPr/>
              <a:t>06-02-2024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FDC9A0A-20A6-3066-3101-FCDF4CA3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D44F94B-5AB6-E5FA-0DCA-38C4AA93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40CE-E93A-4294-BD4D-D68043499F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69415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24FD7A-8676-F301-56E4-69E56E094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443047-985B-FD17-0621-F86989F06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008470E-EDF7-8C80-3AFA-4011DDBFB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B9F0002-E643-7D19-165E-7E25B19E8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341B-9F25-460C-9977-57389FDAC423}" type="datetimeFigureOut">
              <a:rPr lang="en-IN" smtClean="0"/>
              <a:pPr/>
              <a:t>06-02-2024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0AC861E-4ECA-B9A2-BC9A-CFD210314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02A315-5913-DC13-ACDC-3AF616B5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40CE-E93A-4294-BD4D-D68043499F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64109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097068-6A2C-5F47-D1F5-E111BF18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9BA5CF1-8688-042E-84BC-D0DDC79DDF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33891F9-83EF-C2A0-8F92-5C5124EE0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B85E38-DC09-DA2A-7E44-AD27E662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341B-9F25-460C-9977-57389FDAC423}" type="datetimeFigureOut">
              <a:rPr lang="en-IN" smtClean="0"/>
              <a:pPr/>
              <a:t>06-02-2024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6B2B94A-840D-A8F2-3520-7B6594B78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67A40F0-BF68-76BD-6F04-3391D9672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40CE-E93A-4294-BD4D-D68043499F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192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1EC5912-E199-723C-88E8-DA00E7D0B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5A3ADF4-0F63-FCED-E32C-539A056CC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2A7868-561E-0DD7-7FCA-C8CE061417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E341B-9F25-460C-9977-57389FDAC423}" type="datetimeFigureOut">
              <a:rPr lang="en-IN" smtClean="0"/>
              <a:pPr/>
              <a:t>06-02-2024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1804C6-34BD-5971-5380-999A78520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9DAC70-EFDA-B816-C64E-1DB6AA93B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240CE-E93A-4294-BD4D-D68043499F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08004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=""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9 Different Types of Millets Grown in India">
            <a:extLst>
              <a:ext uri="{FF2B5EF4-FFF2-40B4-BE49-F238E27FC236}">
                <a16:creationId xmlns="" xmlns:a16="http://schemas.microsoft.com/office/drawing/2014/main" id="{408B9D19-D52C-3EB9-39BA-EF3AB04E7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449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C9B313-0604-4DBF-683D-1B9F551AB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“</a:t>
            </a:r>
            <a:r>
              <a:rPr lang="gu-IN">
                <a:solidFill>
                  <a:srgbClr val="FFFFFF"/>
                </a:solidFill>
              </a:rPr>
              <a:t>શ્રી અન્ન</a:t>
            </a:r>
            <a:r>
              <a:rPr lang="en-US">
                <a:solidFill>
                  <a:srgbClr val="FFFFFF"/>
                </a:solidFill>
              </a:rPr>
              <a:t>”</a:t>
            </a:r>
            <a:r>
              <a:rPr lang="gu-IN">
                <a:solidFill>
                  <a:srgbClr val="FFFFFF"/>
                </a:solidFill>
              </a:rPr>
              <a:t> થી ખેડૂતોની આવક વધારવી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AEFC46E5-1A38-5965-FD37-D9E4276E5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I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9731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33">
            <a:extLst>
              <a:ext uri="{FF2B5EF4-FFF2-40B4-BE49-F238E27FC236}">
                <a16:creationId xmlns="" xmlns:a16="http://schemas.microsoft.com/office/drawing/2014/main" id="{9228552E-C8B1-4A80-8448-0787CE0FC7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Farmers turn to millets as a climate-smart crop - India Climate Dialogue">
            <a:extLst>
              <a:ext uri="{FF2B5EF4-FFF2-40B4-BE49-F238E27FC236}">
                <a16:creationId xmlns="" xmlns:a16="http://schemas.microsoft.com/office/drawing/2014/main" id="{E4EA6716-0A14-F4C2-21FB-2426AAB21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4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CE7B36-5BD0-E992-D260-FB230786D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191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        </a:t>
            </a:r>
            <a:r>
              <a:rPr lang="gu-IN" dirty="0" smtClean="0">
                <a:solidFill>
                  <a:srgbClr val="FFFFFF"/>
                </a:solidFill>
              </a:rPr>
              <a:t>શ્રી </a:t>
            </a:r>
            <a:r>
              <a:rPr lang="gu-IN" dirty="0">
                <a:solidFill>
                  <a:srgbClr val="FFFFFF"/>
                </a:solidFill>
              </a:rPr>
              <a:t>અન્ન થી ખેડૂતોની આવક વધારવી</a:t>
            </a:r>
            <a:br>
              <a:rPr lang="gu-IN" dirty="0">
                <a:solidFill>
                  <a:srgbClr val="FFFFFF"/>
                </a:solidFill>
              </a:rPr>
            </a:b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65B770-FE63-BF10-1DF2-4992D6333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r>
              <a:rPr lang="gu-IN" sz="2000" dirty="0">
                <a:solidFill>
                  <a:srgbClr val="FFFFFF"/>
                </a:solidFill>
              </a:rPr>
              <a:t>વિશ્વમાં ભારત ઉત્પાદનમાં પ્રથમ-૪૧% હિસ્સો</a:t>
            </a:r>
          </a:p>
          <a:p>
            <a:r>
              <a:rPr lang="gu-IN" sz="2000" dirty="0">
                <a:solidFill>
                  <a:srgbClr val="FFFFFF"/>
                </a:solidFill>
              </a:rPr>
              <a:t>નિકાસમા બીજા નંબરે-મિલેટ નું માર્કેટ 742.4 કરોડ રૂપિયા છે જે 2025 માં 989.8 કરોડ રૂપિયા થશે</a:t>
            </a:r>
          </a:p>
          <a:p>
            <a:r>
              <a:rPr lang="gu-IN" sz="2000" dirty="0">
                <a:solidFill>
                  <a:srgbClr val="FFFFFF"/>
                </a:solidFill>
              </a:rPr>
              <a:t>ગુજરાતમાં વિસ્તાર ૫.૧ લાખ હેક્ટર અને ઉત્પાદન ૧૨ લાખ ટન</a:t>
            </a:r>
          </a:p>
          <a:p>
            <a:r>
              <a:rPr lang="gu-IN" sz="2000" dirty="0">
                <a:solidFill>
                  <a:srgbClr val="FFFFFF"/>
                </a:solidFill>
              </a:rPr>
              <a:t>દેશના કુલ મિલેટ ઉત્પાદનમાં ગુજરાતનો હિસ્સો ૭%</a:t>
            </a:r>
          </a:p>
          <a:p>
            <a:r>
              <a:rPr lang="gu-IN" sz="2000" dirty="0">
                <a:solidFill>
                  <a:srgbClr val="FFFFFF"/>
                </a:solidFill>
              </a:rPr>
              <a:t>મિલેટ પાકો--બાજરી. જુવાર અને રાગી મુખ્ય છે જ્યારે કોદરા, ચેનો,કાગ ,વરી ,સામો,લીલી કાંગલી,રાજગરો એ ૭ પોઝિટિવ મિલેટ છે.</a:t>
            </a:r>
          </a:p>
          <a:p>
            <a:r>
              <a:rPr lang="gu-IN" sz="2000" dirty="0">
                <a:solidFill>
                  <a:srgbClr val="FFFFFF"/>
                </a:solidFill>
              </a:rPr>
              <a:t>દેશ અને રાજ્યમાં આ પાકોનો વિસ્તાર 50% કરતાં વધુ ઘટ્યો છે.</a:t>
            </a:r>
          </a:p>
          <a:p>
            <a:r>
              <a:rPr lang="gu-IN" sz="2000" dirty="0">
                <a:solidFill>
                  <a:srgbClr val="FFFFFF"/>
                </a:solidFill>
              </a:rPr>
              <a:t>સંયુક્ત રાષ્ટ્ર સંઘ દ્વારા માનનીય પ્રધાનમંત્રી શ્રી ના પ્રયત્નથી આંતરરાષ્ટ્રીય મિલીટ વર્ષ 2023 જાહેર કરેલ છે</a:t>
            </a:r>
          </a:p>
          <a:p>
            <a:r>
              <a:rPr lang="gu-IN" sz="2000" dirty="0">
                <a:solidFill>
                  <a:srgbClr val="FFFFFF"/>
                </a:solidFill>
              </a:rPr>
              <a:t>મિનિટ પાકોના પોષક તત્વોની ખોરાકમાં અગત્યતા ની જાણકારી આપવી</a:t>
            </a:r>
          </a:p>
          <a:p>
            <a:r>
              <a:rPr lang="gu-IN" sz="2000" dirty="0">
                <a:solidFill>
                  <a:srgbClr val="FFFFFF"/>
                </a:solidFill>
              </a:rPr>
              <a:t>અનાજ અને પોષણ સુરક્ષામાં તેનું મહત્વ</a:t>
            </a:r>
          </a:p>
          <a:p>
            <a:r>
              <a:rPr lang="gu-IN" sz="2000" dirty="0">
                <a:solidFill>
                  <a:srgbClr val="FFFFFF"/>
                </a:solidFill>
              </a:rPr>
              <a:t>શ્રી અન્ન પાકોનું સંશોધન, વિકાસ, વિસ્તરણમાં રોકાણ વધારવું</a:t>
            </a:r>
          </a:p>
        </p:txBody>
      </p:sp>
    </p:spTree>
    <p:extLst>
      <p:ext uri="{BB962C8B-B14F-4D97-AF65-F5344CB8AC3E}">
        <p14:creationId xmlns="" xmlns:p14="http://schemas.microsoft.com/office/powerpoint/2010/main" val="1877613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A30C50-C96F-C62E-1792-0868E3A0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32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gu-IN" dirty="0"/>
              <a:t>શ્રી અન્ન પાકોની અગત્યતા</a:t>
            </a:r>
            <a:br>
              <a:rPr lang="gu-IN" dirty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7DD270-0E81-76A0-AEB9-7BD6AD7A6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u-IN" dirty="0"/>
              <a:t>ભેજની ખેંચ સામે ટક્કર લે</a:t>
            </a:r>
            <a:endParaRPr lang="en-US" dirty="0"/>
          </a:p>
          <a:p>
            <a:r>
              <a:rPr lang="gu-IN" dirty="0"/>
              <a:t>હલકી જમીનમાં લઈ શકાય</a:t>
            </a:r>
            <a:endParaRPr lang="en-US" dirty="0"/>
          </a:p>
          <a:p>
            <a:r>
              <a:rPr lang="gu-IN" dirty="0"/>
              <a:t>વાતાવરણના બદલાવ સામે ટક્કર લઈ શકે</a:t>
            </a:r>
            <a:endParaRPr lang="en-US" dirty="0"/>
          </a:p>
          <a:p>
            <a:r>
              <a:rPr lang="gu-IN" dirty="0"/>
              <a:t>જમીનની તંદુરસ્તી જાળવે- વધુ કાર્બન શોષે</a:t>
            </a:r>
            <a:endParaRPr lang="en-US" dirty="0"/>
          </a:p>
          <a:p>
            <a:r>
              <a:rPr lang="gu-IN" dirty="0"/>
              <a:t>વધુ માત્રામાં ફાઇબર</a:t>
            </a:r>
            <a:r>
              <a:rPr lang="en-US" dirty="0"/>
              <a:t> </a:t>
            </a:r>
            <a:r>
              <a:rPr lang="gu-IN" dirty="0"/>
              <a:t>પ્રોટીન</a:t>
            </a:r>
            <a:r>
              <a:rPr lang="en-US" dirty="0"/>
              <a:t> </a:t>
            </a:r>
            <a:r>
              <a:rPr lang="gu-IN" dirty="0"/>
              <a:t>,વિટામિન, ખનીજ તત્વો ,એન્ટિઓક્સિડન્ટ, ફાઈટો કેમિકલ્સ ધરાવે</a:t>
            </a:r>
            <a:endParaRPr lang="en-IN" dirty="0"/>
          </a:p>
        </p:txBody>
      </p:sp>
      <p:pic>
        <p:nvPicPr>
          <p:cNvPr id="5122" name="Picture 2" descr="Agriculture :: Home">
            <a:extLst>
              <a:ext uri="{FF2B5EF4-FFF2-40B4-BE49-F238E27FC236}">
                <a16:creationId xmlns="" xmlns:a16="http://schemas.microsoft.com/office/drawing/2014/main" id="{2C830120-3F96-8D9F-EE0D-964AE0FAA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131" y="955517"/>
            <a:ext cx="3531869" cy="2648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711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055">
            <a:extLst>
              <a:ext uri="{FF2B5EF4-FFF2-40B4-BE49-F238E27FC236}">
                <a16:creationId xmlns="" xmlns:a16="http://schemas.microsoft.com/office/drawing/2014/main" id="{9228552E-C8B1-4A80-8448-0787CE0FC7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Millet - Wikipedia">
            <a:extLst>
              <a:ext uri="{FF2B5EF4-FFF2-40B4-BE49-F238E27FC236}">
                <a16:creationId xmlns="" xmlns:a16="http://schemas.microsoft.com/office/drawing/2014/main" id="{9A42C7F3-CF5D-1FEB-93F8-0AEA3BC44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519" b="248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EF31B0-4345-FDFB-F9AC-7D87FB04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Cont…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B33AF7-AC5D-0E2D-C7CD-C717B13BC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gu-IN" sz="2200" dirty="0">
                <a:solidFill>
                  <a:srgbClr val="FFFFFF"/>
                </a:solidFill>
              </a:rPr>
              <a:t>માનનીય પ્રધાનમંત્રી શ્રી ના પ્રયત્નથી શ્રી અન્ન ને આંતરરાષ્ટ્રીય પ્રચલિતતા મળી છે ત્યારે આ પાકોની સ્વાદ ગુણધર્મમાં ચડીયાતી દેશી જાતો જેવી કે બાજરીમાં બાબાપુરી બાજરો ,જુવારમાં નિઝર ગોટી,અને બીપી 53 નાગલીમાં દેશી લાલ ની માંગ વધે છે . આ  જાતો આપણા ખેડૂતો વાવે છે તેનું બિયારણ અને ઉત્પાદન વધારી નિકાસથી ખેડૂતોની આવક વધારી શકીએ તેમજ અન્ય વિસારાતા પાકો ખાસ કરીને કંદમૂળ  રતાળુ ,કસાવા, સુરણ અને તેલીબીયા-ખરસાણી તેમજ ઔષધીય પાકો આદિવાસી લોકો વાવે છે.</a:t>
            </a:r>
            <a:endParaRPr lang="en-US" sz="2200" dirty="0">
              <a:solidFill>
                <a:srgbClr val="FFFFFF"/>
              </a:solidFill>
            </a:endParaRPr>
          </a:p>
          <a:p>
            <a:r>
              <a:rPr lang="gu-IN" sz="2200" dirty="0">
                <a:solidFill>
                  <a:srgbClr val="FFFFFF"/>
                </a:solidFill>
              </a:rPr>
              <a:t>રાજ્યમાં પ્રાકૃતિક ખેતીનો વ્યાપ વધ્યો છે ત્યારે આ પાકોમાં પ્રાકૃતિક ખેતી અપનાવી વિકાસની તકો વધુ છે</a:t>
            </a:r>
          </a:p>
          <a:p>
            <a:r>
              <a:rPr lang="gu-IN" sz="2200" dirty="0">
                <a:solidFill>
                  <a:srgbClr val="FFFFFF"/>
                </a:solidFill>
              </a:rPr>
              <a:t>આ પાકોનું સુધારેલ જાતનું પ્રમાણિત બિયારણ ખેડૂતોને મળી રહે તેવા પ્રયાસો ખૂબ જરૂરી છે</a:t>
            </a:r>
          </a:p>
          <a:p>
            <a:r>
              <a:rPr lang="gu-IN" sz="2200" dirty="0">
                <a:solidFill>
                  <a:srgbClr val="FFFFFF"/>
                </a:solidFill>
              </a:rPr>
              <a:t>વધુ ઉત્પાદન આપતી જાતોનું સંશોધન પા</a:t>
            </a:r>
            <a:r>
              <a:rPr lang="gu-IN" sz="2200" dirty="0">
                <a:solidFill>
                  <a:srgbClr val="FFFFFF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ક</a:t>
            </a:r>
            <a:r>
              <a:rPr lang="gu-IN" sz="2200" dirty="0">
                <a:solidFill>
                  <a:srgbClr val="FFFFFF"/>
                </a:solidFill>
              </a:rPr>
              <a:t> સંવર્ધક પદ્ધતિનો ઉપયોગ</a:t>
            </a:r>
          </a:p>
          <a:p>
            <a:endParaRPr lang="en-IN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637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351575-9497-B886-C0CE-8F4E159F8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gu-IN" dirty="0"/>
              <a:t>સંશોધન ભલામણ નાગલી જાતો- 8, 9 ,વિજય , વરી -2,3 તેમજ કોદરા-3,4 અને અન્ય સંશોધન ભલામણો ખેડૂતોને પહોંચાડવી. ખેડૂત તાલીમ કેન્દ્ર અને કેવીકેની ભૂમિકા</a:t>
            </a:r>
          </a:p>
          <a:p>
            <a:pPr>
              <a:lnSpc>
                <a:spcPct val="120000"/>
              </a:lnSpc>
            </a:pPr>
            <a:r>
              <a:rPr lang="gu-IN" dirty="0"/>
              <a:t>અંતર પાક અથવા બે પાકના ગાળામાં વાવેતર સંશોધન જરૂરી</a:t>
            </a:r>
          </a:p>
          <a:p>
            <a:pPr>
              <a:lnSpc>
                <a:spcPct val="120000"/>
              </a:lnSpc>
            </a:pPr>
            <a:r>
              <a:rPr lang="gu-IN" dirty="0"/>
              <a:t>પ્રોસેસિંગ માટે તાલીમ અને મશીનરી માટે સહાય નાબાર્ડ</a:t>
            </a:r>
          </a:p>
          <a:p>
            <a:pPr>
              <a:lnSpc>
                <a:spcPct val="120000"/>
              </a:lnSpc>
            </a:pPr>
            <a:r>
              <a:rPr lang="gu-IN" dirty="0"/>
              <a:t>અલગ અલગ પાક માટે મીલેટ વિલેજ અને </a:t>
            </a:r>
            <a:r>
              <a:rPr lang="en-IN" dirty="0"/>
              <a:t>FPO </a:t>
            </a:r>
            <a:r>
              <a:rPr lang="gu-IN" dirty="0"/>
              <a:t>બનાવવા</a:t>
            </a:r>
          </a:p>
          <a:p>
            <a:pPr>
              <a:lnSpc>
                <a:spcPct val="120000"/>
              </a:lnSpc>
            </a:pPr>
            <a:r>
              <a:rPr lang="gu-IN" dirty="0"/>
              <a:t>કેન્દ્ર સરકાર શ્રી ની ઘણી યોજનાઓ ખેડૂતોને માહિતગાર કરવા</a:t>
            </a:r>
          </a:p>
          <a:p>
            <a:pPr>
              <a:lnSpc>
                <a:spcPct val="120000"/>
              </a:lnSpc>
            </a:pPr>
            <a:r>
              <a:rPr lang="gu-IN" dirty="0"/>
              <a:t>વેલ્યુ એડિસન અને વિવિધ બનાવટો પર કામગીરી કરવી</a:t>
            </a:r>
          </a:p>
          <a:p>
            <a:pPr>
              <a:lnSpc>
                <a:spcPct val="120000"/>
              </a:lnSpc>
            </a:pPr>
            <a:r>
              <a:rPr lang="gu-IN" dirty="0"/>
              <a:t>મધ્યાન ભોજન યોજનામાં સમાવેશ કરી શકાય</a:t>
            </a:r>
          </a:p>
          <a:p>
            <a:pPr>
              <a:lnSpc>
                <a:spcPct val="120000"/>
              </a:lnSpc>
            </a:pPr>
            <a:r>
              <a:rPr lang="gu-IN" dirty="0"/>
              <a:t>જામનગર અને દાંતીવાડા ખાતે બાજરી, સુરત અને ડીસા ખાતે જુવાર, વઘઈ અને દાહોદ ખાતે અન્ય મિલેટ્સ પર સંશોધન કામગીરી થાય છે. આ કેન્દ્રોના વિકાસ અને માળખું સુદથ કરવું.</a:t>
            </a:r>
            <a:endParaRPr lang="en-IN" dirty="0"/>
          </a:p>
        </p:txBody>
      </p:sp>
      <p:pic>
        <p:nvPicPr>
          <p:cNvPr id="2053" name="Picture 5" descr="Mother of Grains: what millet teaches us about biodiversity | Alliance  Bioversity International - CIAT">
            <a:extLst>
              <a:ext uri="{FF2B5EF4-FFF2-40B4-BE49-F238E27FC236}">
                <a16:creationId xmlns="" xmlns:a16="http://schemas.microsoft.com/office/drawing/2014/main" id="{2CFB8382-0B85-BB78-0E04-7463CF3DBF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832"/>
          <a:stretch/>
        </p:blipFill>
        <p:spPr bwMode="auto">
          <a:xfrm>
            <a:off x="10424160" y="0"/>
            <a:ext cx="1767840" cy="1553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leusine coracana - Finger Millet">
            <a:extLst>
              <a:ext uri="{FF2B5EF4-FFF2-40B4-BE49-F238E27FC236}">
                <a16:creationId xmlns="" xmlns:a16="http://schemas.microsoft.com/office/drawing/2014/main" id="{7B15BA04-0955-518E-F149-0AEDFB646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5680" cy="16954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="" xmlns:a16="http://schemas.microsoft.com/office/drawing/2014/main" id="{C7D00975-6D2D-A950-5441-982B62E63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7" name="Picture 5" descr="Millets: The Miracle Grains">
            <a:extLst>
              <a:ext uri="{FF2B5EF4-FFF2-40B4-BE49-F238E27FC236}">
                <a16:creationId xmlns="" xmlns:a16="http://schemas.microsoft.com/office/drawing/2014/main" id="{9331FBC0-AB53-751D-C6B9-DD29DCF21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920" y="0"/>
            <a:ext cx="2604414" cy="1668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2357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394</Words>
  <Application>Microsoft Office PowerPoint</Application>
  <PresentationFormat>Custom</PresentationFormat>
  <Paragraphs>31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“શ્રી અન્ન” થી ખેડૂતોની આવક વધારવી</vt:lpstr>
      <vt:lpstr>          શ્રી અન્ન થી ખેડૂતોની આવક વધારવી </vt:lpstr>
      <vt:lpstr>શ્રી અન્ન પાકોની અગત્યતા  </vt:lpstr>
      <vt:lpstr>Cont…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“શ્રી અન્ન” થી ખેડૂતોની આવક વધારવી</dc:title>
  <dc:creator>Yashesh Pathak</dc:creator>
  <cp:lastModifiedBy>Deepak</cp:lastModifiedBy>
  <cp:revision>2</cp:revision>
  <dcterms:created xsi:type="dcterms:W3CDTF">2024-01-29T07:22:50Z</dcterms:created>
  <dcterms:modified xsi:type="dcterms:W3CDTF">2024-02-06T09:46:51Z</dcterms:modified>
</cp:coreProperties>
</file>